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4" r:id="rId4"/>
    <p:sldId id="277" r:id="rId5"/>
    <p:sldId id="279" r:id="rId6"/>
    <p:sldId id="283" r:id="rId7"/>
    <p:sldId id="284" r:id="rId8"/>
    <p:sldId id="278" r:id="rId9"/>
    <p:sldId id="281" r:id="rId10"/>
    <p:sldId id="275" r:id="rId11"/>
    <p:sldId id="282" r:id="rId12"/>
    <p:sldId id="286" r:id="rId13"/>
    <p:sldId id="276" r:id="rId14"/>
    <p:sldId id="285" r:id="rId15"/>
    <p:sldId id="287" r:id="rId16"/>
    <p:sldId id="288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0BDBEC-9459-4B78-92EA-111181E545AF}" type="datetimeFigureOut">
              <a:rPr lang="de-DE"/>
              <a:pPr>
                <a:defRPr/>
              </a:pPr>
              <a:t>15.11.2011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A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EC4255-6F5E-43A3-B7A4-DFD18806C62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7591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0BDA96-CBB7-4677-B499-E05EEFE117F1}" type="slidenum">
              <a:rPr lang="de-AT" smtClean="0"/>
              <a:pPr eaLnBrk="1" hangingPunct="1"/>
              <a:t>1</a:t>
            </a:fld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10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11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12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13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14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15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16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2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3C73CB-9DBA-4FC9-91A5-87534D209B85}" type="slidenum">
              <a:rPr lang="en-GB" smtClean="0">
                <a:solidFill>
                  <a:srgbClr val="000000"/>
                </a:solidFill>
                <a:ea typeface="MS Gothic" pitchFamily="49" charset="-128"/>
                <a:cs typeface="Arial Unicode MS" pitchFamily="34" charset="-128"/>
              </a:rPr>
              <a:pPr eaLnBrk="1" hangingPunct="1"/>
              <a:t>3</a:t>
            </a:fld>
            <a:endParaRPr lang="en-GB" smtClean="0">
              <a:solidFill>
                <a:srgbClr val="000000"/>
              </a:solidFill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5604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latin typeface="Arial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4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5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6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7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8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fld id="{63580B37-63DA-4894-B3CA-43C2E97213AD}" type="slidenum">
              <a:rPr lang="en-GB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t>9</a:t>
            </a:fld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116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3863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FC152-83A1-441E-8492-8AF33189D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13216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B0A6D-6FE2-4DDF-9D29-228544507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2136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41D7-2959-47C6-86E7-1DE335801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84367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5625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175625" cy="45243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6228-4B94-4F21-A85F-92E979F5E6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9B0FD-2038-4D6A-93FB-3E248AED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22883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6A754-5BEB-47A7-B78C-FB65BCA7B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8418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AEC-AB6B-4C98-ACD8-3236A5F99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58334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7DDCD-0216-4485-8F38-82A940A61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4204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967E-592D-4D0D-A0C3-E9B1BF93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9428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824B-A196-4A02-9800-20DCF6EB7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0323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D571-A150-4373-A814-F29AE8BBF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66885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CBE4-C8EC-4E6B-9FE0-AE934C87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893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12D73A-5239-405F-86B4-7B0ECA862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1262C"/>
              </a:clrFrom>
              <a:clrTo>
                <a:srgbClr val="21262C">
                  <a:alpha val="0"/>
                </a:srgbClr>
              </a:clrTo>
            </a:clrChange>
            <a:lum bright="-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" b="19893"/>
          <a:stretch>
            <a:fillRect/>
          </a:stretch>
        </p:blipFill>
        <p:spPr bwMode="auto">
          <a:xfrm>
            <a:off x="0" y="1268413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111777" y="5085184"/>
            <a:ext cx="89296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5500" dirty="0">
                <a:solidFill>
                  <a:schemeClr val="bg1"/>
                </a:solidFill>
              </a:rPr>
              <a:t>David </a:t>
            </a:r>
            <a:r>
              <a:rPr lang="en-GB" sz="5500" dirty="0" err="1">
                <a:solidFill>
                  <a:schemeClr val="bg1"/>
                </a:solidFill>
              </a:rPr>
              <a:t>Leng</a:t>
            </a:r>
            <a:r>
              <a:rPr lang="en-GB" sz="55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107950" y="1730375"/>
            <a:ext cx="88566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3700" dirty="0" smtClean="0">
                <a:solidFill>
                  <a:schemeClr val="bg1"/>
                </a:solidFill>
                <a:latin typeface="+mj-lt"/>
              </a:rPr>
              <a:t>Simulation Meeting: </a:t>
            </a:r>
          </a:p>
          <a:p>
            <a:pPr algn="ctr" eaLnBrk="1" hangingPunct="1">
              <a:defRPr/>
            </a:pPr>
            <a:r>
              <a:rPr lang="en-GB" sz="3700" dirty="0" smtClean="0">
                <a:solidFill>
                  <a:schemeClr val="bg1"/>
                </a:solidFill>
                <a:latin typeface="+mj-lt"/>
              </a:rPr>
              <a:t>Samoa Cyclone </a:t>
            </a:r>
          </a:p>
          <a:p>
            <a:pPr algn="ctr" eaLnBrk="1" hangingPunct="1">
              <a:defRPr/>
            </a:pPr>
            <a:r>
              <a:rPr lang="en-GB" sz="3700" dirty="0" smtClean="0">
                <a:solidFill>
                  <a:schemeClr val="bg1"/>
                </a:solidFill>
                <a:latin typeface="+mj-lt"/>
              </a:rPr>
              <a:t>Preparedness and Emergency Response</a:t>
            </a:r>
          </a:p>
          <a:p>
            <a:pPr algn="ctr" eaLnBrk="1" hangingPunct="1">
              <a:defRPr/>
            </a:pPr>
            <a:endParaRPr lang="en-GB" sz="370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GB" sz="3700" dirty="0" smtClean="0">
                <a:solidFill>
                  <a:schemeClr val="bg1"/>
                </a:solidFill>
                <a:latin typeface="+mj-lt"/>
              </a:rPr>
              <a:t>Geneva, 16 November 2011</a:t>
            </a:r>
            <a:endParaRPr lang="en-US" sz="37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Simulation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8363"/>
            <a:ext cx="7272808" cy="44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76808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Simulation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8363"/>
            <a:ext cx="2666406" cy="1644573"/>
          </a:xfrm>
          <a:prstGeom prst="rect">
            <a:avLst/>
          </a:prstGeom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39192" y="1505980"/>
            <a:ext cx="8210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Stats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37930" y="3140968"/>
            <a:ext cx="82105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4 Days</a:t>
            </a:r>
            <a:endParaRPr lang="en-GB" dirty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Sustained Winds ~120kph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At times up to 260kph (160+ mph) (110+dB)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Storm Surge ~50 Foot waves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Flooding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Landslides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6213026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Impacts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575366" y="980728"/>
            <a:ext cx="8210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4 days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76064" y="2132855"/>
            <a:ext cx="8209852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was described as looking like an atomic bomb had hit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"there was no green, no buildings standing, no shelter; just total and complete devastation”.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6253477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Impacts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575366" y="980728"/>
            <a:ext cx="8210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4 days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76064" y="2132855"/>
            <a:ext cx="8209852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90% Crop loss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90% Foliage cover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50% Stock Loss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65% Building damage (80% housing loss)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Fishing:  - Reef destruction,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Ocean – 20% Boat loss</a:t>
            </a:r>
            <a:endParaRPr lang="en-GB" sz="2800" dirty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Medical – 50% facility loss</a:t>
            </a:r>
          </a:p>
          <a:p>
            <a:pPr marL="457200" indent="-457200"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30% Supplies loss</a:t>
            </a:r>
          </a:p>
          <a:p>
            <a:pPr marL="457200" indent="-457200"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/>
              <a:t>Roading</a:t>
            </a:r>
            <a:r>
              <a:rPr lang="en-GB" sz="2800" dirty="0" smtClean="0"/>
              <a:t> Coastal Road damage</a:t>
            </a:r>
          </a:p>
          <a:p>
            <a:pPr marL="457200" indent="-457200"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Assessed damages and loss 230% GDP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80072620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Operational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76064" y="2132855"/>
            <a:ext cx="8209852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On Ground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Local Disaster Management Office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Fire and Emergency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OCHA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Red Cross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ADRA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Ministries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186253477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Operational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76064" y="2132855"/>
            <a:ext cx="8209852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Tools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Vanilla </a:t>
            </a:r>
            <a:r>
              <a:rPr lang="en-GB" sz="2800" dirty="0" err="1" smtClean="0"/>
              <a:t>Ushahidi</a:t>
            </a:r>
            <a:r>
              <a:rPr lang="en-GB" sz="2800" dirty="0" smtClean="0"/>
              <a:t> on server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Google docs COD’s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Want to add sms capability to alerts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449954240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Operational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76064" y="2132855"/>
            <a:ext cx="8209852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Virtual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Humanity Road – generating field requests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SBTF – generating reports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/>
              <a:t>Gdacs</a:t>
            </a:r>
            <a:r>
              <a:rPr lang="en-GB" sz="2800" dirty="0" smtClean="0"/>
              <a:t> – simulated storm surge, wind, path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smtClean="0"/>
              <a:t>Imaging?</a:t>
            </a:r>
            <a:endParaRPr lang="en-GB" sz="280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318334076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Samoa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572000" y="471488"/>
            <a:ext cx="6858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83768" y="2651711"/>
            <a:ext cx="8210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Set the Scene</a:t>
            </a:r>
          </a:p>
        </p:txBody>
      </p:sp>
    </p:spTree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0441"/>
            <a:ext cx="7200800" cy="4285690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46618" y="286041"/>
            <a:ext cx="3733800" cy="9144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/>
              <a:t>Location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3886200" cy="6083300"/>
          </a:xfrm>
        </p:spPr>
        <p:txBody>
          <a:bodyPr lIns="90000" tIns="46800" rIns="90000" bIns="46800"/>
          <a:lstStyle/>
          <a:p>
            <a:pPr algn="ctr" eaLnBrk="1" hangingPunct="1">
              <a:lnSpc>
                <a:spcPct val="93000"/>
              </a:lnSpc>
              <a:spcBef>
                <a:spcPts val="1500"/>
              </a:spcBef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</a:t>
            </a:r>
            <a:endParaRPr lang="en-GB" sz="2400" b="1" dirty="0" smtClean="0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 rot="1440000">
            <a:off x="3749227" y="2956110"/>
            <a:ext cx="1141315" cy="115479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0" y="10800"/>
                </a:moveTo>
                <a:cubicBezTo>
                  <a:pt x="350" y="16571"/>
                  <a:pt x="5029" y="21250"/>
                  <a:pt x="10800" y="21250"/>
                </a:cubicBezTo>
                <a:cubicBezTo>
                  <a:pt x="16571" y="21250"/>
                  <a:pt x="21250" y="16571"/>
                  <a:pt x="21250" y="10800"/>
                </a:cubicBezTo>
                <a:cubicBezTo>
                  <a:pt x="21250" y="5029"/>
                  <a:pt x="16571" y="350"/>
                  <a:pt x="10800" y="350"/>
                </a:cubicBezTo>
                <a:cubicBezTo>
                  <a:pt x="5029" y="350"/>
                  <a:pt x="350" y="5029"/>
                  <a:pt x="350" y="10800"/>
                </a:cubicBez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11960" y="1916832"/>
            <a:ext cx="576064" cy="1616677"/>
          </a:xfrm>
          <a:prstGeom prst="straightConnector1">
            <a:avLst/>
          </a:prstGeom>
          <a:ln w="63500" cmpd="sng">
            <a:solidFill>
              <a:srgbClr val="FF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88024" y="227687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3700 km (~5hrs)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63714" y="3533509"/>
            <a:ext cx="648246" cy="1407659"/>
          </a:xfrm>
          <a:prstGeom prst="straightConnector1">
            <a:avLst/>
          </a:prstGeom>
          <a:ln w="63500" cmpd="sng">
            <a:solidFill>
              <a:srgbClr val="FF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1960" y="423733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2900 km (~4hrs)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0441"/>
            <a:ext cx="7784546" cy="4460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0441"/>
            <a:ext cx="7784546" cy="4460807"/>
          </a:xfrm>
          <a:prstGeom prst="rect">
            <a:avLst/>
          </a:prstGeom>
        </p:spPr>
      </p:pic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Samoa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572000" y="471488"/>
            <a:ext cx="6858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83768" y="1628800"/>
            <a:ext cx="8210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Background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5536" y="2564904"/>
            <a:ext cx="82105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/>
              <a:t>Popn</a:t>
            </a:r>
            <a:r>
              <a:rPr lang="en-GB" sz="2800" dirty="0" smtClean="0"/>
              <a:t> ~185,000 in country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120,000+ overseas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35% urban, 70% Upolu, 30% Savaii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330 Villages, 43 Districts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80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Land Area 1934 </a:t>
            </a:r>
            <a:r>
              <a:rPr lang="en-GB" sz="2800" dirty="0" err="1" smtClean="0"/>
              <a:t>sq</a:t>
            </a:r>
            <a:r>
              <a:rPr lang="en-GB" sz="2800" dirty="0" smtClean="0"/>
              <a:t> km</a:t>
            </a:r>
          </a:p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80072620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35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3.17919E-6 L -0.33125 -0.241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Samoa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572000" y="471488"/>
            <a:ext cx="6858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83768" y="1628800"/>
            <a:ext cx="8210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Background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5536" y="2564904"/>
            <a:ext cx="82105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err="1" smtClean="0"/>
              <a:t>Roading</a:t>
            </a:r>
            <a:r>
              <a:rPr lang="en-GB" dirty="0" smtClean="0"/>
              <a:t>: Good, Complete ring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Electricity Cover: ~95%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Mobile Phone Coverage:~90%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Mobile Usage:~65%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err="1" smtClean="0"/>
              <a:t>Popn</a:t>
            </a:r>
            <a:r>
              <a:rPr lang="en-GB" dirty="0" smtClean="0"/>
              <a:t>: 90% coastal</a:t>
            </a:r>
          </a:p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21544"/>
            <a:ext cx="2758105" cy="1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Samoa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572000" y="471488"/>
            <a:ext cx="6858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83768" y="1628800"/>
            <a:ext cx="8210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Background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79512" y="2564904"/>
            <a:ext cx="34563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/>
              <a:t>Popn</a:t>
            </a:r>
            <a:r>
              <a:rPr lang="en-GB" sz="2800" dirty="0" smtClean="0"/>
              <a:t>: 90% coastal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35% Urban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~65% live off land (Agrarian)</a:t>
            </a:r>
          </a:p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21544"/>
            <a:ext cx="2758105" cy="1580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06" y="2662180"/>
            <a:ext cx="4608512" cy="32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Samoa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572000" y="471488"/>
            <a:ext cx="6858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83768" y="1628800"/>
            <a:ext cx="8210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Background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21544"/>
            <a:ext cx="2758105" cy="15804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7" y="3140967"/>
            <a:ext cx="3923985" cy="29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99" y="3140967"/>
            <a:ext cx="3895132" cy="29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0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Samoa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572000" y="471488"/>
            <a:ext cx="6858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83768" y="1628800"/>
            <a:ext cx="82105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Medical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5536" y="2564904"/>
            <a:ext cx="82105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Hospitals :2 Main (Surgical 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6 Rural (6 Bed, No Surgical)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13 Light Medical Clinics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50 Doctors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700 Nurses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1 Medical University (100+ Students</a:t>
            </a:r>
          </a:p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2389369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0550" cy="1049337"/>
          </a:xfrm>
        </p:spPr>
        <p:txBody>
          <a:bodyPr/>
          <a:lstStyle/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Samoa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572000" y="471488"/>
            <a:ext cx="6858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5536" y="2564904"/>
            <a:ext cx="82105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3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4192" r="15414"/>
          <a:stretch>
            <a:fillRect/>
          </a:stretch>
        </p:blipFill>
        <p:spPr bwMode="auto">
          <a:xfrm>
            <a:off x="612403" y="1196975"/>
            <a:ext cx="7920037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010823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345</Words>
  <Application>Microsoft Office PowerPoint</Application>
  <PresentationFormat>On-screen Show (4:3)</PresentationFormat>
  <Paragraphs>119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Samoa</vt:lpstr>
      <vt:lpstr>Location</vt:lpstr>
      <vt:lpstr>Samoa</vt:lpstr>
      <vt:lpstr>Samoa</vt:lpstr>
      <vt:lpstr>Samoa</vt:lpstr>
      <vt:lpstr>Samoa</vt:lpstr>
      <vt:lpstr>Samoa</vt:lpstr>
      <vt:lpstr>Samoa</vt:lpstr>
      <vt:lpstr>Simulation</vt:lpstr>
      <vt:lpstr>Simulation</vt:lpstr>
      <vt:lpstr>Impacts</vt:lpstr>
      <vt:lpstr>Impacts</vt:lpstr>
      <vt:lpstr>Operational</vt:lpstr>
      <vt:lpstr>Operational</vt:lpstr>
      <vt:lpstr>Operational</vt:lpstr>
    </vt:vector>
  </TitlesOfParts>
  <Company>UNODC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</dc:creator>
  <cp:lastModifiedBy>Valued Acer Customer</cp:lastModifiedBy>
  <cp:revision>46</cp:revision>
  <dcterms:created xsi:type="dcterms:W3CDTF">2011-06-23T08:09:04Z</dcterms:created>
  <dcterms:modified xsi:type="dcterms:W3CDTF">2011-11-16T08:24:23Z</dcterms:modified>
</cp:coreProperties>
</file>